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slideLayouts/slideLayout28.xml" ContentType="application/vnd.openxmlformats-officedocument.presentationml.slideLayout+xml"/>
  <Override PartName="/ppt/theme/theme6.xml" ContentType="application/vnd.openxmlformats-officedocument.theme+xml"/>
  <Override PartName="/ppt/slideLayouts/slideLayout2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45"/>
  </p:notesMasterIdLst>
  <p:handoutMasterIdLst>
    <p:handoutMasterId r:id="rId46"/>
  </p:handoutMasterIdLst>
  <p:sldIdLst>
    <p:sldId id="603" r:id="rId8"/>
    <p:sldId id="739" r:id="rId9"/>
    <p:sldId id="2723" r:id="rId10"/>
    <p:sldId id="2726" r:id="rId11"/>
    <p:sldId id="2662" r:id="rId12"/>
    <p:sldId id="2666" r:id="rId13"/>
    <p:sldId id="2725" r:id="rId14"/>
    <p:sldId id="2694" r:id="rId15"/>
    <p:sldId id="2727" r:id="rId16"/>
    <p:sldId id="2663" r:id="rId17"/>
    <p:sldId id="2667" r:id="rId18"/>
    <p:sldId id="2728" r:id="rId19"/>
    <p:sldId id="2607" r:id="rId20"/>
    <p:sldId id="2657" r:id="rId21"/>
    <p:sldId id="2729" r:id="rId22"/>
    <p:sldId id="2734" r:id="rId23"/>
    <p:sldId id="2733" r:id="rId24"/>
    <p:sldId id="2732" r:id="rId25"/>
    <p:sldId id="2730" r:id="rId26"/>
    <p:sldId id="2735" r:id="rId27"/>
    <p:sldId id="2672" r:id="rId28"/>
    <p:sldId id="2687" r:id="rId29"/>
    <p:sldId id="2688" r:id="rId30"/>
    <p:sldId id="2743" r:id="rId31"/>
    <p:sldId id="2741" r:id="rId32"/>
    <p:sldId id="2665" r:id="rId33"/>
    <p:sldId id="2747" r:id="rId34"/>
    <p:sldId id="2748" r:id="rId35"/>
    <p:sldId id="2698" r:id="rId36"/>
    <p:sldId id="2718" r:id="rId37"/>
    <p:sldId id="2717" r:id="rId38"/>
    <p:sldId id="2753" r:id="rId39"/>
    <p:sldId id="2751" r:id="rId40"/>
    <p:sldId id="2680" r:id="rId41"/>
    <p:sldId id="2752" r:id="rId42"/>
    <p:sldId id="2670" r:id="rId43"/>
    <p:sldId id="582" r:id="rId44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2D050"/>
    <a:srgbClr val="E2F9D0"/>
    <a:srgbClr val="000000"/>
    <a:srgbClr val="1D1D1A"/>
    <a:srgbClr val="0432FF"/>
    <a:srgbClr val="0096FF"/>
    <a:srgbClr val="F2F2F2"/>
    <a:srgbClr val="4F81BD"/>
    <a:srgbClr val="221815"/>
    <a:srgbClr val="91A2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15" autoAdjust="0"/>
    <p:restoredTop sz="96291" autoAdjust="0"/>
  </p:normalViewPr>
  <p:slideViewPr>
    <p:cSldViewPr snapToGrid="0" snapToObjects="1">
      <p:cViewPr varScale="1">
        <p:scale>
          <a:sx n="125" d="100"/>
          <a:sy n="125" d="100"/>
        </p:scale>
        <p:origin x="176" y="2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7/21/24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7/21/24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8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2024/7/21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FA78E3-5F62-DDE0-AA66-17298F8131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529641" cy="698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1915241" y="1819508"/>
            <a:ext cx="8699157" cy="3218983"/>
          </a:xfrm>
          <a:prstGeom prst="rect">
            <a:avLst/>
          </a:prstGeom>
          <a:solidFill>
            <a:srgbClr val="1D1D1A">
              <a:alpha val="50196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8000" kern="0" dirty="0">
                <a:solidFill>
                  <a:srgbClr val="FF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萝卜快跑   之案</a:t>
            </a:r>
            <a:endParaRPr lang="en-US" altLang="zh-CN" sz="8000" kern="0" dirty="0">
              <a:solidFill>
                <a:srgbClr val="FF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ctr">
              <a:lnSpc>
                <a:spcPct val="120000"/>
              </a:lnSpc>
            </a:pPr>
            <a:r>
              <a:rPr lang="zh-CN" altLang="en-US" sz="8800" kern="0" dirty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端到端自动驾驶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15663" y="1584325"/>
            <a:ext cx="1181100" cy="644525"/>
          </a:xfrm>
          <a:prstGeom prst="rect">
            <a:avLst/>
          </a:prstGeom>
          <a:noFill/>
        </p:spPr>
        <p:txBody>
          <a:bodyPr anchor="ctr"/>
          <a:lstStyle/>
          <a:p>
            <a:pPr algn="ctr"/>
            <a:r>
              <a:rPr lang="en-US" altLang="zh-CN" sz="2800" dirty="0"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2800" dirty="0"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3849" y="2358077"/>
            <a:ext cx="769695" cy="76969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DF6E8E1-3C80-255E-040A-5424B7059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自动驾驶等级划分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5313C8E-82EF-416F-AED8-1E52FB5806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56605" y="1562208"/>
            <a:ext cx="3530503" cy="4792871"/>
          </a:xfrm>
        </p:spPr>
        <p:txBody>
          <a:bodyPr/>
          <a:lstStyle/>
          <a:p>
            <a:pPr algn="l"/>
            <a:r>
              <a:rPr lang="zh-CN" altLang="en" sz="1800" dirty="0"/>
              <a:t>通俗</a:t>
            </a:r>
            <a:r>
              <a:rPr lang="zh-CN" altLang="en-US" sz="1800" dirty="0"/>
              <a:t>地，</a:t>
            </a:r>
            <a:r>
              <a:rPr lang="en" altLang="zh-CN" sz="1800" dirty="0"/>
              <a:t>L1</a:t>
            </a:r>
            <a:r>
              <a:rPr lang="en-US" altLang="zh-CN" sz="1800" dirty="0"/>
              <a:t>-</a:t>
            </a:r>
            <a:r>
              <a:rPr lang="en" altLang="zh-CN" sz="1800" dirty="0"/>
              <a:t>L2</a:t>
            </a:r>
            <a:r>
              <a:rPr lang="zh-CN" altLang="en-US" sz="1800" dirty="0"/>
              <a:t>级属辅助驾驶，目前国内大多数车企自动驾驶水平处于</a:t>
            </a:r>
            <a:r>
              <a:rPr lang="en" altLang="zh-CN" sz="1800" dirty="0"/>
              <a:t>L2</a:t>
            </a:r>
            <a:r>
              <a:rPr lang="zh-CN" altLang="en-US" sz="1800" dirty="0"/>
              <a:t>水平，司机不可或缺。</a:t>
            </a:r>
            <a:endParaRPr lang="en-US" altLang="zh-CN" sz="1800" dirty="0"/>
          </a:p>
          <a:p>
            <a:pPr algn="l"/>
            <a:r>
              <a:rPr lang="en" altLang="zh-CN" sz="1800" dirty="0"/>
              <a:t>L4</a:t>
            </a:r>
            <a:r>
              <a:rPr lang="zh-CN" altLang="en-US" sz="1800" dirty="0"/>
              <a:t>绝大部分场景下，车辆可实现自动驾驶，不需要人类司机干预，即到</a:t>
            </a:r>
            <a:r>
              <a:rPr lang="en" altLang="zh-CN" sz="1800" dirty="0"/>
              <a:t>L4</a:t>
            </a:r>
            <a:r>
              <a:rPr lang="zh-CN" altLang="en-US" sz="1800" dirty="0"/>
              <a:t>级别，才可以称为自动驾驶。</a:t>
            </a:r>
            <a:endParaRPr lang="en-US" altLang="zh-CN" sz="1800" dirty="0"/>
          </a:p>
          <a:p>
            <a:pPr algn="l"/>
            <a:r>
              <a:rPr lang="en" altLang="zh-CN" sz="1800" dirty="0"/>
              <a:t>L5</a:t>
            </a:r>
            <a:r>
              <a:rPr lang="zh-CN" altLang="en-US" sz="1800" dirty="0"/>
              <a:t>是在任何场景下，都可以实现自动驾驶。</a:t>
            </a:r>
          </a:p>
        </p:txBody>
      </p:sp>
      <p:pic>
        <p:nvPicPr>
          <p:cNvPr id="3074" name="Picture 2" descr="解锁汽车自动驾驶的密码:L0到L5六个等级全解析_智能网联汽车l1级别有哪些-CSDN博客">
            <a:extLst>
              <a:ext uri="{FF2B5EF4-FFF2-40B4-BE49-F238E27FC236}">
                <a16:creationId xmlns:a16="http://schemas.microsoft.com/office/drawing/2014/main" id="{62717F3B-C891-D395-EB0E-2942E8A725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3635" y="1401567"/>
            <a:ext cx="6933685" cy="473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810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29F368E-27A2-EEE1-677E-E544549EF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搞清楚概念哦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1B5ED4B-FA00-8115-3336-84428C092D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萝卜快跑：</a:t>
            </a:r>
            <a:r>
              <a:rPr lang="zh-CN" altLang="en-US" dirty="0"/>
              <a:t>萝卜快跑自动驾驶出行服务平台（</a:t>
            </a:r>
            <a:r>
              <a:rPr lang="en-US" altLang="zh-CN" dirty="0"/>
              <a:t>Robot </a:t>
            </a:r>
            <a:r>
              <a:rPr lang="zh-CN" altLang="en-US" dirty="0"/>
              <a:t>萝卜谐音梗）</a:t>
            </a:r>
            <a:endParaRPr lang="en-US" altLang="zh-CN" dirty="0"/>
          </a:p>
          <a:p>
            <a:r>
              <a:rPr lang="zh-CN" altLang="en-US" b="1" dirty="0"/>
              <a:t>百度阿波罗：</a:t>
            </a:r>
            <a:r>
              <a:rPr lang="zh-CN" altLang="en-US" dirty="0"/>
              <a:t>百度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自动驾驶平台 </a:t>
            </a:r>
            <a:r>
              <a:rPr lang="en" altLang="zh-CN" dirty="0"/>
              <a:t>Apollo</a:t>
            </a:r>
            <a:r>
              <a:rPr lang="zh-CN" altLang="en-US" dirty="0"/>
              <a:t>， 提供智能驾驶解决方案及汽车智能化产品</a:t>
            </a:r>
            <a:endParaRPr lang="en-US" altLang="zh-CN" dirty="0"/>
          </a:p>
          <a:p>
            <a:r>
              <a:rPr lang="zh-CN" altLang="en-US" b="1" dirty="0"/>
              <a:t>特斯拉 </a:t>
            </a:r>
            <a:r>
              <a:rPr lang="en" altLang="zh-CN" b="1" dirty="0"/>
              <a:t>FSD</a:t>
            </a:r>
            <a:r>
              <a:rPr lang="zh-CN" altLang="en-US" b="1" dirty="0"/>
              <a:t>：</a:t>
            </a:r>
            <a:r>
              <a:rPr lang="zh-CN" altLang="en-US" dirty="0"/>
              <a:t>特斯拉 </a:t>
            </a:r>
            <a:r>
              <a:rPr lang="en" altLang="zh-CN" dirty="0"/>
              <a:t>FSD</a:t>
            </a:r>
            <a:r>
              <a:rPr lang="zh-CN" altLang="en-US" dirty="0"/>
              <a:t>（</a:t>
            </a:r>
            <a:r>
              <a:rPr lang="en" altLang="zh-CN" dirty="0"/>
              <a:t>Full-Self Driving</a:t>
            </a:r>
            <a:r>
              <a:rPr lang="zh-CN" altLang="en-US" dirty="0"/>
              <a:t> ） 全自动驾驶解决方案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63683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29F368E-27A2-EEE1-677E-E544549EF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搞清楚概念哦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1B5ED4B-FA00-8115-3336-84428C092D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b="1" i="0" dirty="0">
                <a:solidFill>
                  <a:srgbClr val="191B1F"/>
                </a:solidFill>
                <a:effectLst/>
                <a:latin typeface="-apple-system"/>
              </a:rPr>
              <a:t>端到端自动驾驶：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端到端自动驾驶</a:t>
            </a:r>
            <a:endParaRPr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  <a:p>
            <a:pPr algn="l"/>
            <a:r>
              <a:rPr lang="zh-CN" altLang="en-US" b="1" i="0" dirty="0">
                <a:solidFill>
                  <a:srgbClr val="191B1F"/>
                </a:solidFill>
                <a:effectLst/>
                <a:latin typeface="-apple-system"/>
              </a:rPr>
              <a:t>大模型自动驾驶：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用大模型来实现自动驾驶</a:t>
            </a:r>
            <a:endParaRPr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  <a:p>
            <a:pPr algn="l"/>
            <a:r>
              <a:rPr lang="zh-CN" altLang="en-US" b="1" i="0" dirty="0">
                <a:solidFill>
                  <a:srgbClr val="191B1F"/>
                </a:solidFill>
                <a:effectLst/>
                <a:latin typeface="-apple-system"/>
              </a:rPr>
              <a:t>纯视觉自动驾驶：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适用纯视觉作为输入的自动驾驶</a:t>
            </a:r>
            <a:endParaRPr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  <a:p>
            <a:pPr algn="l">
              <a:buFont typeface="Wingdings" pitchFamily="2" charset="2"/>
              <a:buChar char="Ø"/>
            </a:pPr>
            <a:endParaRPr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  <a:p>
            <a:pPr algn="l">
              <a:buFont typeface="Wingdings" pitchFamily="2" charset="2"/>
              <a:buChar char="Ø"/>
            </a:pP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端到端自动驾驶、大模型自动驾驶和纯视觉自动驾驶没有任何必然联系。三者之间有一些关联，但不等同</a:t>
            </a:r>
            <a:r>
              <a:rPr lang="zh-CN" altLang="en-US" dirty="0">
                <a:solidFill>
                  <a:srgbClr val="191B1F"/>
                </a:solidFill>
                <a:latin typeface="-apple-system"/>
              </a:rPr>
              <a:t>。</a:t>
            </a:r>
            <a:endParaRPr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  <a:p>
            <a:pPr algn="l">
              <a:buFont typeface="Wingdings" pitchFamily="2" charset="2"/>
              <a:buChar char="Ø"/>
            </a:pP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三个概念完全独立存在，端到端自动驾驶系统不一定是传统意义上适用大模型驱动，也不一定就是纯视觉。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5103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2F17386-956B-8E41-8D09-D9E77F2E7E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sz="9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02.</a:t>
            </a:r>
            <a:r>
              <a:rPr lang="zh-CN" altLang="en-US" sz="9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endParaRPr lang="en-US" altLang="zh-CN" sz="96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zh-CN" altLang="en-US" sz="9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自动驾驶</a:t>
            </a:r>
            <a:endParaRPr lang="en-US" altLang="zh-CN" sz="96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zh-CN" altLang="en-US" sz="9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硬件平台</a:t>
            </a:r>
            <a:endParaRPr lang="zh-CN" altLang="en-US" sz="5400" b="1" i="0" dirty="0">
              <a:effectLst/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51204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1754875-F1AD-9FBC-796D-6C29173A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Apollo RT6</a:t>
            </a:r>
            <a:r>
              <a:rPr lang="zh-CN" altLang="en-US" dirty="0"/>
              <a:t>：萝卜快跑使用的方案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D7DE31-634F-87A6-D38F-2B329EE92B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Apollo RT6</a:t>
            </a:r>
            <a:r>
              <a:rPr lang="zh-CN" altLang="en-US" dirty="0"/>
              <a:t>：</a:t>
            </a:r>
            <a:r>
              <a:rPr lang="en-US" altLang="zh-CN" dirty="0"/>
              <a:t>8</a:t>
            </a:r>
            <a:r>
              <a:rPr lang="zh-CN" altLang="en-US" dirty="0"/>
              <a:t>个激光雷达、</a:t>
            </a:r>
            <a:r>
              <a:rPr lang="en-US" altLang="zh-CN" dirty="0"/>
              <a:t>12</a:t>
            </a:r>
            <a:r>
              <a:rPr lang="zh-CN" altLang="en-US" dirty="0"/>
              <a:t>个摄像头、</a:t>
            </a:r>
            <a:r>
              <a:rPr lang="en-US" altLang="zh-CN" dirty="0"/>
              <a:t>6</a:t>
            </a:r>
            <a:r>
              <a:rPr lang="zh-CN" altLang="en-US" dirty="0"/>
              <a:t>个毫米波雷达和</a:t>
            </a:r>
            <a:r>
              <a:rPr lang="en-US" altLang="zh-CN" dirty="0"/>
              <a:t>12</a:t>
            </a:r>
            <a:r>
              <a:rPr lang="zh-CN" altLang="en-US" dirty="0"/>
              <a:t>个超声波传感器，计算平台算力达到</a:t>
            </a:r>
            <a:r>
              <a:rPr lang="en-US" altLang="zh-CN" dirty="0"/>
              <a:t>1200</a:t>
            </a:r>
            <a:r>
              <a:rPr lang="en" altLang="zh-CN" dirty="0"/>
              <a:t>TOPS</a:t>
            </a:r>
            <a:r>
              <a:rPr lang="zh-CN" altLang="en" dirty="0"/>
              <a:t>。</a:t>
            </a:r>
            <a:endParaRPr lang="en" altLang="zh-CN" dirty="0"/>
          </a:p>
          <a:p>
            <a:r>
              <a:rPr lang="zh-CN" altLang="en-US" dirty="0"/>
              <a:t>为了确保能够启动真正意义上无人驾驶运营，车型拥有电源、通讯、制动、转向、架构、计算单元和传感器七重冗余。</a:t>
            </a:r>
            <a:endParaRPr lang="en-US" altLang="zh-CN" dirty="0"/>
          </a:p>
        </p:txBody>
      </p:sp>
      <p:pic>
        <p:nvPicPr>
          <p:cNvPr id="2" name="Picture 2" descr="蘿蔔快跑」低價惹議百度：不是搶司機飯碗| 星島日報">
            <a:extLst>
              <a:ext uri="{FF2B5EF4-FFF2-40B4-BE49-F238E27FC236}">
                <a16:creationId xmlns:a16="http://schemas.microsoft.com/office/drawing/2014/main" id="{E7917733-0CE9-60E7-A7DD-F59AD58B6B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323" y="3941420"/>
            <a:ext cx="6042455" cy="240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pollo Moon极狐版首测，萝卜快跑一键叫车、智能车门自动开闭| 极客公园">
            <a:extLst>
              <a:ext uri="{FF2B5EF4-FFF2-40B4-BE49-F238E27FC236}">
                <a16:creationId xmlns:a16="http://schemas.microsoft.com/office/drawing/2014/main" id="{316C1017-D0AD-A5C9-3DAB-802AADA09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6474" y="3941420"/>
            <a:ext cx="3602897" cy="241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035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1754875-F1AD-9FBC-796D-6C29173A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Apollo RT6</a:t>
            </a:r>
            <a:r>
              <a:rPr lang="zh-CN" altLang="en-US" dirty="0"/>
              <a:t>：萝卜快跑使用的方案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D7DE31-634F-87A6-D38F-2B329EE92B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60388"/>
            <a:ext cx="10963473" cy="5094691"/>
          </a:xfrm>
        </p:spPr>
        <p:txBody>
          <a:bodyPr/>
          <a:lstStyle/>
          <a:p>
            <a:pPr algn="l" latinLnBrk="1"/>
            <a:r>
              <a:rPr lang="zh-CN" altLang="en-US" sz="1800" b="1" dirty="0"/>
              <a:t>感知系统：</a:t>
            </a:r>
            <a:r>
              <a:rPr lang="zh-CN" altLang="en-US" sz="1800" dirty="0"/>
              <a:t>配备了多颗高精度激光雷达、摄像头、毫米波雷达等传感器，形成了一个全方位的感知网络。这些传感器能够实时感知周围环境的动态变化，为车辆提供精确的位置和障碍物信息。</a:t>
            </a:r>
            <a:endParaRPr lang="en-US" altLang="zh-CN" sz="1800" dirty="0"/>
          </a:p>
          <a:p>
            <a:pPr algn="l" latinLnBrk="1"/>
            <a:r>
              <a:rPr lang="zh-CN" altLang="en-US" sz="1800" b="1" dirty="0"/>
              <a:t>控制系统：</a:t>
            </a:r>
            <a:r>
              <a:rPr lang="zh-CN" altLang="en-US" sz="1800" dirty="0"/>
              <a:t>车辆内部的中央处理器（</a:t>
            </a:r>
            <a:r>
              <a:rPr lang="en" altLang="zh-CN" sz="1800" dirty="0"/>
              <a:t>CPU</a:t>
            </a:r>
            <a:r>
              <a:rPr lang="zh-CN" altLang="en" sz="1800" dirty="0"/>
              <a:t>）</a:t>
            </a:r>
            <a:r>
              <a:rPr lang="zh-CN" altLang="en-US" sz="1800" dirty="0"/>
              <a:t>和高性能计算平台是无人驾驶汽车的大脑。它们负责接收传感器数据，进行实时处理和分析，并根据预设的算法生成相应的控制指令。</a:t>
            </a:r>
            <a:endParaRPr lang="en-US" altLang="zh-CN" sz="1800" dirty="0"/>
          </a:p>
          <a:p>
            <a:r>
              <a:rPr lang="zh-CN" altLang="en-US" sz="1800" b="1" dirty="0"/>
              <a:t>执行机构：</a:t>
            </a:r>
            <a:r>
              <a:rPr lang="zh-CN" altLang="en-US" sz="1800" dirty="0"/>
              <a:t>执行机构包括转向系统、制动系统、动力系统等，它们根据中央处理器的指令，精确地控制车辆的行驶状态。</a:t>
            </a:r>
          </a:p>
        </p:txBody>
      </p:sp>
      <p:pic>
        <p:nvPicPr>
          <p:cNvPr id="4098" name="Picture 2" descr="蘿蔔快跑」低價惹議百度：不是搶司機飯碗| 星島日報">
            <a:extLst>
              <a:ext uri="{FF2B5EF4-FFF2-40B4-BE49-F238E27FC236}">
                <a16:creationId xmlns:a16="http://schemas.microsoft.com/office/drawing/2014/main" id="{ED8B332B-4624-4E9C-F694-D92D687F28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62680" y="4102061"/>
            <a:ext cx="6042455" cy="240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pollo Moon极狐版首测，萝卜快跑一键叫车、智能车门自动开闭| 极客公园">
            <a:extLst>
              <a:ext uri="{FF2B5EF4-FFF2-40B4-BE49-F238E27FC236}">
                <a16:creationId xmlns:a16="http://schemas.microsoft.com/office/drawing/2014/main" id="{27AD9553-5D56-763E-DB69-68CA0D7AC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48831" y="4102061"/>
            <a:ext cx="3602897" cy="241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665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A9FE022-18C4-6FB0-8BBE-C11DB6B11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特斯拉 </a:t>
            </a:r>
            <a:r>
              <a:rPr lang="en-US" altLang="zh-CN" dirty="0"/>
              <a:t>Model3</a:t>
            </a:r>
            <a:r>
              <a:rPr lang="zh-CN" altLang="en-US" dirty="0"/>
              <a:t> 硬件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72ED939-FBC4-A123-086F-4AF4D430CE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相比</a:t>
            </a:r>
            <a:r>
              <a:rPr lang="en" altLang="zh-CN" dirty="0"/>
              <a:t>HW3.0</a:t>
            </a:r>
            <a:r>
              <a:rPr lang="zh-CN" altLang="en" dirty="0"/>
              <a:t>，</a:t>
            </a:r>
            <a:r>
              <a:rPr lang="en" altLang="zh-CN" dirty="0"/>
              <a:t>HW4.0</a:t>
            </a:r>
            <a:r>
              <a:rPr lang="zh-CN" altLang="en-US" dirty="0"/>
              <a:t>略大并开始变得规整扁平化，安装点由原来的三个变成了四个，水冷的进出水口也有所调整。两代硬件接口也有很大变化，</a:t>
            </a:r>
            <a:r>
              <a:rPr lang="en" altLang="zh-CN" dirty="0"/>
              <a:t>HW3.0</a:t>
            </a:r>
            <a:r>
              <a:rPr lang="zh-CN" altLang="en-US" dirty="0"/>
              <a:t>原本有</a:t>
            </a:r>
            <a:r>
              <a:rPr lang="en-US" altLang="zh-CN" dirty="0"/>
              <a:t>9</a:t>
            </a:r>
            <a:r>
              <a:rPr lang="zh-CN" altLang="en-US" dirty="0"/>
              <a:t>个摄像头接口，而</a:t>
            </a:r>
            <a:r>
              <a:rPr lang="en" altLang="zh-CN" dirty="0"/>
              <a:t>HW4.0</a:t>
            </a:r>
            <a:r>
              <a:rPr lang="zh-CN" altLang="en-US" dirty="0"/>
              <a:t>增加到了</a:t>
            </a:r>
            <a:r>
              <a:rPr lang="en-US" altLang="zh-CN" dirty="0"/>
              <a:t>12</a:t>
            </a:r>
            <a:r>
              <a:rPr lang="zh-CN" altLang="en-US" dirty="0"/>
              <a:t>个，每个插口上都标记了摄像头的连接位置，比如</a:t>
            </a:r>
            <a:r>
              <a:rPr lang="en" altLang="zh-CN" dirty="0"/>
              <a:t>F-SVC</a:t>
            </a:r>
            <a:r>
              <a:rPr lang="zh-CN" altLang="en" dirty="0"/>
              <a:t>，</a:t>
            </a:r>
            <a:r>
              <a:rPr lang="en" altLang="zh-CN" dirty="0"/>
              <a:t>L-SVC</a:t>
            </a:r>
            <a:r>
              <a:rPr lang="zh-CN" altLang="en" dirty="0"/>
              <a:t>，</a:t>
            </a:r>
            <a:r>
              <a:rPr lang="en" altLang="zh-CN" dirty="0"/>
              <a:t>R-FF-Rear </a:t>
            </a:r>
            <a:r>
              <a:rPr lang="zh-CN" altLang="en-US" dirty="0"/>
              <a:t>等，其中一个标注为备用。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9B3F00E-356B-8FD0-305D-72F368556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920" y="3458041"/>
            <a:ext cx="5299461" cy="289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9C2A8777-CC29-5F81-A0AC-81E00F4CD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35543" y="3458041"/>
            <a:ext cx="5237585" cy="289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618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D82F2DE-8560-DFA4-490F-D0CB0F20C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特斯拉 </a:t>
            </a:r>
            <a:r>
              <a:rPr lang="en-US" altLang="zh-CN" dirty="0"/>
              <a:t>Model3</a:t>
            </a:r>
            <a:r>
              <a:rPr lang="zh-CN" altLang="en-US" dirty="0"/>
              <a:t> 硬件</a:t>
            </a:r>
          </a:p>
        </p:txBody>
      </p:sp>
      <p:pic>
        <p:nvPicPr>
          <p:cNvPr id="8194" name="Picture 2" descr="Cameras">
            <a:extLst>
              <a:ext uri="{FF2B5EF4-FFF2-40B4-BE49-F238E27FC236}">
                <a16:creationId xmlns:a16="http://schemas.microsoft.com/office/drawing/2014/main" id="{E380A0FB-FA2E-FFEE-5FF3-B17D37320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4661" y="1370639"/>
            <a:ext cx="9347440" cy="504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799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0102992-53C1-D79D-6455-60A80038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特斯拉 </a:t>
            </a:r>
            <a:r>
              <a:rPr lang="en-US" altLang="zh-CN" dirty="0"/>
              <a:t>Model3</a:t>
            </a:r>
            <a:r>
              <a:rPr lang="zh-CN" altLang="en-US" dirty="0"/>
              <a:t> 硬件</a:t>
            </a:r>
          </a:p>
        </p:txBody>
      </p:sp>
      <p:pic>
        <p:nvPicPr>
          <p:cNvPr id="6146" name="Picture 2" descr="Teardown: Tesla's Hardware Retrofits for Model 3 - EE Times Asia">
            <a:extLst>
              <a:ext uri="{FF2B5EF4-FFF2-40B4-BE49-F238E27FC236}">
                <a16:creationId xmlns:a16="http://schemas.microsoft.com/office/drawing/2014/main" id="{6C9391FB-3DCC-11FC-90D3-62FB09ED49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3694" y="1407236"/>
            <a:ext cx="11129374" cy="481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48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0102992-53C1-D79D-6455-60A80038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特斯拉 </a:t>
            </a:r>
            <a:r>
              <a:rPr lang="en-US" altLang="zh-CN" dirty="0"/>
              <a:t>Model3</a:t>
            </a:r>
            <a:r>
              <a:rPr lang="zh-CN" altLang="en-US" dirty="0"/>
              <a:t> 硬件</a:t>
            </a:r>
          </a:p>
        </p:txBody>
      </p:sp>
      <p:pic>
        <p:nvPicPr>
          <p:cNvPr id="6148" name="Picture 4" descr="Tesla Model S/X Spotted with New Hardware 4.0 Suite of Cameras - T  Sportline - Tesla Model S, 3, X &amp; Y Accessories">
            <a:extLst>
              <a:ext uri="{FF2B5EF4-FFF2-40B4-BE49-F238E27FC236}">
                <a16:creationId xmlns:a16="http://schemas.microsoft.com/office/drawing/2014/main" id="{5DBB8C4B-F4AC-4533-1E24-D8ECC09F9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6633" y="1388314"/>
            <a:ext cx="7366909" cy="4911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AP2.0 Cameras: Capabilities and Limitations? | Tesla Motors Club">
            <a:extLst>
              <a:ext uri="{FF2B5EF4-FFF2-40B4-BE49-F238E27FC236}">
                <a16:creationId xmlns:a16="http://schemas.microsoft.com/office/drawing/2014/main" id="{297E9740-1170-0D1F-9747-34F06DB194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048660" y="1388314"/>
            <a:ext cx="3771600" cy="4911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885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关于自动驾驶内容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198605"/>
            <a:ext cx="11161240" cy="5093337"/>
          </a:xfrm>
        </p:spPr>
        <p:txBody>
          <a:bodyPr anchor="ctr"/>
          <a:lstStyle/>
          <a:p>
            <a:pPr>
              <a:lnSpc>
                <a:spcPct val="200000"/>
              </a:lnSpc>
            </a:pPr>
            <a:r>
              <a:rPr lang="zh-CN" altLang="en-US" sz="2400" b="1" dirty="0"/>
              <a:t>端到端自动驾驶落地难点在哪？</a:t>
            </a:r>
            <a:endParaRPr lang="en-US" altLang="zh-CN" sz="2400" b="1" dirty="0">
              <a:latin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b="1" dirty="0">
                <a:latin typeface="Gill Sans MT" panose="020B0502020104020203" pitchFamily="34" charset="0"/>
              </a:rPr>
              <a:t>百度萝卜快跑与特斯拉的</a:t>
            </a:r>
            <a:r>
              <a:rPr lang="en-US" altLang="zh-CN" sz="2400" b="1" dirty="0">
                <a:latin typeface="Gill Sans MT" panose="020B0502020104020203" pitchFamily="34" charset="0"/>
              </a:rPr>
              <a:t>RobotTaxi </a:t>
            </a:r>
            <a:r>
              <a:rPr lang="zh-CN" altLang="en-US" sz="2400" b="1" dirty="0">
                <a:latin typeface="Gill Sans MT" panose="020B0502020104020203" pitchFamily="34" charset="0"/>
              </a:rPr>
              <a:t>比较如何？</a:t>
            </a:r>
            <a:endParaRPr lang="en-US" altLang="zh-CN" sz="2400" b="1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736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2F17386-956B-8E41-8D09-D9E77F2E7E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9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03.</a:t>
            </a:r>
            <a:r>
              <a:rPr lang="zh-CN" altLang="en-US" sz="9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级联 </a:t>
            </a:r>
            <a:r>
              <a:rPr lang="en-US" altLang="zh-CN" sz="9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vs</a:t>
            </a:r>
            <a:r>
              <a:rPr lang="zh-CN" altLang="en-US" sz="9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端到端</a:t>
            </a:r>
            <a:endParaRPr lang="en-US" altLang="zh-CN" sz="96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61060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A6EED80-45C9-71D8-9CDF-2BF4CADDE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传统自动驾驶系统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F9E7999-B4C8-C442-D686-511D3C4863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63967" y="1390650"/>
            <a:ext cx="3444240" cy="4994910"/>
          </a:xfrm>
        </p:spPr>
        <p:txBody>
          <a:bodyPr/>
          <a:lstStyle/>
          <a:p>
            <a:pPr marL="582006" lvl="1" indent="-342900">
              <a:buFont typeface="+mj-lt"/>
              <a:buAutoNum type="arabicPeriod"/>
            </a:pP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高精地图（</a:t>
            </a:r>
            <a:r>
              <a:rPr lang="en-US" altLang="zh-CN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Mapping</a:t>
            </a: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）</a:t>
            </a:r>
            <a:endParaRPr lang="en-US" altLang="zh-CN" b="1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感知（</a:t>
            </a:r>
            <a:r>
              <a:rPr lang="en-US" altLang="zh-CN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Perception</a:t>
            </a: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）</a:t>
            </a:r>
            <a:endParaRPr lang="en-US" altLang="zh-CN" b="1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定位（</a:t>
            </a:r>
            <a:r>
              <a:rPr lang="en-US" altLang="zh-CN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Localization</a:t>
            </a: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）</a:t>
            </a:r>
            <a:endParaRPr lang="en-US" altLang="zh-CN" b="1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目标跟踪（</a:t>
            </a:r>
            <a:r>
              <a:rPr lang="en-US" altLang="zh-CN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Tracking</a:t>
            </a: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）</a:t>
            </a:r>
            <a:endParaRPr lang="zh-CN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行为规划（</a:t>
            </a:r>
            <a:r>
              <a:rPr lang="en-US" altLang="zh-CN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Predicting</a:t>
            </a: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）</a:t>
            </a:r>
            <a:endParaRPr lang="en-US" altLang="zh-CN" b="1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路径规划（</a:t>
            </a:r>
            <a:r>
              <a:rPr lang="en-US" altLang="zh-CN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Path</a:t>
            </a: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Planning</a:t>
            </a: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）</a:t>
            </a:r>
            <a:endParaRPr lang="en-US" altLang="zh-CN" b="1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决策（</a:t>
            </a:r>
            <a:r>
              <a:rPr lang="en-US" altLang="zh-CN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Decision</a:t>
            </a: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Making</a:t>
            </a: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）</a:t>
            </a:r>
            <a:endParaRPr lang="en-US" altLang="zh-CN" b="1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控制（</a:t>
            </a:r>
            <a:r>
              <a:rPr lang="en-US" altLang="zh-CN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Controls</a:t>
            </a: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）</a:t>
            </a:r>
            <a:endParaRPr lang="en-US" altLang="zh-CN" b="1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仿真和测试（</a:t>
            </a:r>
            <a:r>
              <a:rPr lang="en-US" altLang="zh-CN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Simulation</a:t>
            </a: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）</a:t>
            </a:r>
            <a:endParaRPr lang="zh-CN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BA9A899-1F6A-C815-1B45-64EA22FA24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594" y="1584960"/>
            <a:ext cx="8187373" cy="438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632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ED8F2FF-391F-BEE7-217F-089F2139B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传统自动驾驶系统：级联式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F874539-2303-64E3-D0BB-E7E2B6818C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每个模型都要专门进行训练、优化、迭代，随着模型不断进化，参数量提高和数据量增加，所需研发投入大，研发成本高。</a:t>
            </a:r>
          </a:p>
          <a:p>
            <a:r>
              <a:rPr lang="zh-CN" altLang="en-US" dirty="0"/>
              <a:t>模块化架构可以看做级联流水线，模型的输入参数，是前级模型的输出结果。如果前级模型输出结果有误差，会影响下一级模型输出，导致累计级联误差，最终影响系统性能。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5E542EB-E709-84DA-528B-42C988BB7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429" y="4397977"/>
            <a:ext cx="11251883" cy="1099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242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C5B4184-DAE5-B02F-0F13-6F2BFDD8A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端到端方式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F250DE0-35D2-0705-A75A-75C63A144B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通过一个模型实现流程中多个模型的功能。该模型可以接收传感器数据（图像、激光雷达等）作为输入，并输出车辆控制指令（如方向盘角度、刹车和加速等）。通过大规模数据集和训练算法，模型能够学习从感知到控制的完整驾驶策略。</a:t>
            </a:r>
          </a:p>
          <a:p>
            <a:endParaRPr lang="zh-CN" alt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069F4C1-FCC7-9DC5-99F6-0BCBAD914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770" y="3429000"/>
            <a:ext cx="10529057" cy="249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082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3E33062-2803-165A-5E94-C8A6A062C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级联方案与端到端方案对比</a:t>
            </a:r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216BDB27-8535-833A-A77E-F208298304A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5048834"/>
              </p:ext>
            </p:extLst>
          </p:nvPr>
        </p:nvGraphicFramePr>
        <p:xfrm>
          <a:off x="623888" y="1360489"/>
          <a:ext cx="10963275" cy="48167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4425">
                  <a:extLst>
                    <a:ext uri="{9D8B030D-6E8A-4147-A177-3AD203B41FA5}">
                      <a16:colId xmlns:a16="http://schemas.microsoft.com/office/drawing/2014/main" val="1272449254"/>
                    </a:ext>
                  </a:extLst>
                </a:gridCol>
                <a:gridCol w="3654425">
                  <a:extLst>
                    <a:ext uri="{9D8B030D-6E8A-4147-A177-3AD203B41FA5}">
                      <a16:colId xmlns:a16="http://schemas.microsoft.com/office/drawing/2014/main" val="406423560"/>
                    </a:ext>
                  </a:extLst>
                </a:gridCol>
                <a:gridCol w="3654425">
                  <a:extLst>
                    <a:ext uri="{9D8B030D-6E8A-4147-A177-3AD203B41FA5}">
                      <a16:colId xmlns:a16="http://schemas.microsoft.com/office/drawing/2014/main" val="590344923"/>
                    </a:ext>
                  </a:extLst>
                </a:gridCol>
              </a:tblGrid>
              <a:tr h="535199">
                <a:tc>
                  <a:txBody>
                    <a:bodyPr/>
                    <a:lstStyle/>
                    <a:p>
                      <a:pPr algn="ctr"/>
                      <a:endParaRPr lang="zh-CN" altLang="en-US" sz="2000" b="1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bg1"/>
                          </a:solidFill>
                        </a:rPr>
                        <a:t>级联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bg1"/>
                          </a:solidFill>
                        </a:rPr>
                        <a:t>端到端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011776"/>
                  </a:ext>
                </a:extLst>
              </a:tr>
              <a:tr h="535199">
                <a:tc>
                  <a:txBody>
                    <a:bodyPr/>
                    <a:lstStyle/>
                    <a:p>
                      <a:r>
                        <a:rPr lang="zh-CN" altLang="en-US" sz="1600" b="1" dirty="0"/>
                        <a:t>算法类型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模型算法 </a:t>
                      </a:r>
                      <a:r>
                        <a:rPr lang="en-US" altLang="zh-CN" sz="1600" dirty="0"/>
                        <a:t>+</a:t>
                      </a:r>
                      <a:r>
                        <a:rPr lang="zh-CN" altLang="en-US" sz="1600" dirty="0"/>
                        <a:t> 规则判断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模型算法 </a:t>
                      </a:r>
                      <a:r>
                        <a:rPr lang="en-US" altLang="zh-CN" sz="1600" dirty="0"/>
                        <a:t>+</a:t>
                      </a:r>
                      <a:r>
                        <a:rPr lang="zh-CN" altLang="en-US" sz="1600" dirty="0"/>
                        <a:t> 数据驱动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4307518"/>
                  </a:ext>
                </a:extLst>
              </a:tr>
              <a:tr h="535199">
                <a:tc>
                  <a:txBody>
                    <a:bodyPr/>
                    <a:lstStyle/>
                    <a:p>
                      <a:r>
                        <a:rPr lang="zh-CN" altLang="en-US" sz="1600" b="1" dirty="0"/>
                        <a:t>安全性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高</a:t>
                      </a:r>
                    </a:p>
                  </a:txBody>
                  <a:tcPr anchor="ctr">
                    <a:solidFill>
                      <a:srgbClr val="92D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未知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3694488"/>
                  </a:ext>
                </a:extLst>
              </a:tr>
              <a:tr h="535199">
                <a:tc>
                  <a:txBody>
                    <a:bodyPr/>
                    <a:lstStyle/>
                    <a:p>
                      <a:r>
                        <a:rPr lang="zh-CN" altLang="en-US" sz="1600" b="1" dirty="0"/>
                        <a:t>可解释性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高</a:t>
                      </a:r>
                    </a:p>
                  </a:txBody>
                  <a:tcPr anchor="ctr">
                    <a:solidFill>
                      <a:srgbClr val="92D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88203"/>
                  </a:ext>
                </a:extLst>
              </a:tr>
              <a:tr h="535199">
                <a:tc>
                  <a:txBody>
                    <a:bodyPr/>
                    <a:lstStyle/>
                    <a:p>
                      <a:r>
                        <a:rPr lang="zh-CN" altLang="en-US" sz="1600" b="1" dirty="0"/>
                        <a:t>响应时延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高</a:t>
                      </a:r>
                    </a:p>
                  </a:txBody>
                  <a:tcPr anchor="ctr">
                    <a:solidFill>
                      <a:srgbClr val="92D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7995423"/>
                  </a:ext>
                </a:extLst>
              </a:tr>
              <a:tr h="535199">
                <a:tc>
                  <a:txBody>
                    <a:bodyPr/>
                    <a:lstStyle/>
                    <a:p>
                      <a:r>
                        <a:rPr lang="zh-CN" altLang="en-US" sz="1600" b="1" dirty="0"/>
                        <a:t>算法难度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高</a:t>
                      </a:r>
                    </a:p>
                  </a:txBody>
                  <a:tcPr anchor="ctr">
                    <a:solidFill>
                      <a:srgbClr val="92D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106608"/>
                  </a:ext>
                </a:extLst>
              </a:tr>
              <a:tr h="535199">
                <a:tc>
                  <a:txBody>
                    <a:bodyPr/>
                    <a:lstStyle/>
                    <a:p>
                      <a:r>
                        <a:rPr lang="zh-CN" altLang="en-US" sz="1600" b="1" dirty="0"/>
                        <a:t>训练难度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高</a:t>
                      </a:r>
                    </a:p>
                  </a:txBody>
                  <a:tcPr anchor="ctr">
                    <a:solidFill>
                      <a:srgbClr val="92D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991279"/>
                  </a:ext>
                </a:extLst>
              </a:tr>
              <a:tr h="535199">
                <a:tc>
                  <a:txBody>
                    <a:bodyPr/>
                    <a:lstStyle/>
                    <a:p>
                      <a:r>
                        <a:rPr lang="zh-CN" altLang="en-US" sz="1600" b="1" dirty="0"/>
                        <a:t>评测手段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相同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相同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689353"/>
                  </a:ext>
                </a:extLst>
              </a:tr>
              <a:tr h="535199">
                <a:tc>
                  <a:txBody>
                    <a:bodyPr/>
                    <a:lstStyle/>
                    <a:p>
                      <a:r>
                        <a:rPr lang="zh-CN" altLang="en-US" sz="1600" b="1" dirty="0"/>
                        <a:t>累计误差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无</a:t>
                      </a:r>
                    </a:p>
                  </a:txBody>
                  <a:tcPr anchor="ctr">
                    <a:solidFill>
                      <a:srgbClr val="92D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992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6170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2F17386-956B-8E41-8D09-D9E77F2E7E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8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04.</a:t>
            </a:r>
            <a:r>
              <a:rPr lang="zh-CN" altLang="en-US" sz="8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百度</a:t>
            </a:r>
            <a:r>
              <a:rPr lang="zh-CN" altLang="en-US" sz="8800" dirty="0"/>
              <a:t> </a:t>
            </a:r>
            <a:r>
              <a:rPr lang="en-US" altLang="zh-CN" sz="8800" dirty="0"/>
              <a:t>vs</a:t>
            </a:r>
            <a:r>
              <a:rPr lang="zh-CN" altLang="en-US" sz="8800" dirty="0"/>
              <a:t> </a:t>
            </a:r>
            <a:r>
              <a:rPr lang="zh-CN" altLang="en-US" sz="8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特斯拉</a:t>
            </a:r>
            <a:endParaRPr lang="en-US" altLang="zh-CN" sz="88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zh-CN" altLang="en-US" sz="7200" dirty="0"/>
              <a:t>萝卜快跑 </a:t>
            </a:r>
            <a:r>
              <a:rPr lang="en-US" altLang="zh-CN" sz="7200" dirty="0"/>
              <a:t>vs</a:t>
            </a:r>
            <a:r>
              <a:rPr lang="zh-CN" altLang="en-US" sz="7200" dirty="0"/>
              <a:t> </a:t>
            </a:r>
            <a:r>
              <a:rPr lang="en-US" altLang="zh-CN" sz="7200" dirty="0"/>
              <a:t>RobotTaxi</a:t>
            </a:r>
            <a:endParaRPr lang="zh-CN" altLang="en-US" sz="4000" b="1" i="0" dirty="0">
              <a:effectLst/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81590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558B555-9375-E3B0-B351-03E6B8671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" dirty="0"/>
              <a:t>百度</a:t>
            </a:r>
            <a:r>
              <a:rPr lang="zh-CN" altLang="en-US" dirty="0"/>
              <a:t> </a:t>
            </a:r>
            <a:r>
              <a:rPr lang="en" altLang="zh-CN" dirty="0"/>
              <a:t>Apollo ADFM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3140FD-3F4C-CEC0-07B0-3DA8B363BA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" altLang="zh-CN" dirty="0"/>
              <a:t>Apollo ADFM</a:t>
            </a:r>
            <a:r>
              <a:rPr lang="zh-CN" altLang="en-US" dirty="0"/>
              <a:t> 多模感知大模型，分为</a:t>
            </a:r>
            <a:r>
              <a:rPr lang="zh-CN" altLang="en-US" b="1" dirty="0"/>
              <a:t>感知大模型</a:t>
            </a:r>
            <a:r>
              <a:rPr lang="zh-CN" altLang="en-US" dirty="0"/>
              <a:t>和</a:t>
            </a:r>
            <a:r>
              <a:rPr lang="zh-CN" altLang="en-US" b="1" dirty="0"/>
              <a:t>规划决策大模型</a:t>
            </a:r>
            <a:r>
              <a:rPr lang="zh-CN" altLang="en-US" dirty="0"/>
              <a:t>两个部分。</a:t>
            </a:r>
            <a:endParaRPr lang="en-US" altLang="zh-CN" dirty="0"/>
          </a:p>
          <a:p>
            <a:pPr lvl="1"/>
            <a:r>
              <a:rPr lang="zh-CN" altLang="en-US" dirty="0"/>
              <a:t>感知大模型包括检测、跟踪、理解、建图基本能力；</a:t>
            </a:r>
            <a:endParaRPr lang="en-US" altLang="zh-CN" dirty="0"/>
          </a:p>
          <a:p>
            <a:pPr lvl="1"/>
            <a:r>
              <a:rPr lang="zh-CN" altLang="en-US" dirty="0"/>
              <a:t>规划决策大模型实现合规避障、博弈、预判等基本能力；</a:t>
            </a:r>
            <a:endParaRPr lang="en-US" altLang="zh-CN" dirty="0"/>
          </a:p>
          <a:p>
            <a:pPr lvl="1"/>
            <a:r>
              <a:rPr lang="zh-CN" altLang="en-US" dirty="0"/>
              <a:t>链路模型综合输出多元环境信息，生成执行轨迹。</a:t>
            </a:r>
          </a:p>
          <a:p>
            <a:pPr algn="l"/>
            <a:endParaRPr lang="en-US" altLang="zh-CN" dirty="0"/>
          </a:p>
          <a:p>
            <a:pPr algn="l"/>
            <a:r>
              <a:rPr lang="zh-CN" altLang="en-US" dirty="0"/>
              <a:t>根据百度说法，基于大模型技术重构自动驾驶，可以兼顾技术的安全性和泛化性，做到安全性高于人类驾驶员</a:t>
            </a:r>
            <a:r>
              <a:rPr lang="en-US" altLang="zh-CN" dirty="0"/>
              <a:t>10</a:t>
            </a:r>
            <a:r>
              <a:rPr lang="zh-CN" altLang="en-US" dirty="0"/>
              <a:t>倍以上，实现城市级全域复杂场景覆盖。</a:t>
            </a:r>
          </a:p>
        </p:txBody>
      </p:sp>
    </p:spTree>
    <p:extLst>
      <p:ext uri="{BB962C8B-B14F-4D97-AF65-F5344CB8AC3E}">
        <p14:creationId xmlns:p14="http://schemas.microsoft.com/office/powerpoint/2010/main" val="4254954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558B555-9375-E3B0-B351-03E6B8671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" dirty="0"/>
              <a:t>百度</a:t>
            </a:r>
            <a:r>
              <a:rPr lang="zh-CN" altLang="en-US" dirty="0"/>
              <a:t> </a:t>
            </a:r>
            <a:r>
              <a:rPr lang="en" altLang="zh-CN" dirty="0"/>
              <a:t>Apollo ADFM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3140FD-3F4C-CEC0-07B0-3DA8B363BA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" altLang="zh-CN" dirty="0"/>
              <a:t>Apollo ADFM</a:t>
            </a:r>
            <a:r>
              <a:rPr lang="zh-CN" altLang="en-US" dirty="0"/>
              <a:t> 多模感知大模型，分为</a:t>
            </a:r>
            <a:r>
              <a:rPr lang="zh-CN" altLang="en-US" b="1" dirty="0">
                <a:highlight>
                  <a:srgbClr val="FFFF00"/>
                </a:highlight>
              </a:rPr>
              <a:t>感知大模型</a:t>
            </a:r>
            <a:r>
              <a:rPr lang="zh-CN" altLang="en-US" dirty="0"/>
              <a:t>和</a:t>
            </a:r>
            <a:r>
              <a:rPr lang="zh-CN" altLang="en-US" b="1" dirty="0">
                <a:highlight>
                  <a:srgbClr val="FFFF00"/>
                </a:highlight>
              </a:rPr>
              <a:t>规划决策大模型</a:t>
            </a:r>
            <a:r>
              <a:rPr lang="zh-CN" altLang="en-US" dirty="0"/>
              <a:t>两个部分。</a:t>
            </a:r>
            <a:endParaRPr lang="en-US" altLang="zh-CN" dirty="0"/>
          </a:p>
          <a:p>
            <a:pPr lvl="1"/>
            <a:r>
              <a:rPr lang="zh-CN" altLang="en-US" dirty="0"/>
              <a:t>感知大模型包括检测、跟踪、理解、建图基本能力；</a:t>
            </a:r>
            <a:endParaRPr lang="en-US" altLang="zh-CN" dirty="0"/>
          </a:p>
          <a:p>
            <a:pPr lvl="1"/>
            <a:r>
              <a:rPr lang="zh-CN" altLang="en-US" dirty="0"/>
              <a:t>规划决策大模型实现合规避障、博弈、预判等基本能力；</a:t>
            </a:r>
            <a:endParaRPr lang="en-US" altLang="zh-CN" dirty="0"/>
          </a:p>
          <a:p>
            <a:pPr lvl="1"/>
            <a:r>
              <a:rPr lang="zh-CN" altLang="en-US" dirty="0">
                <a:highlight>
                  <a:srgbClr val="FFFF00"/>
                </a:highlight>
              </a:rPr>
              <a:t>链路模型</a:t>
            </a:r>
            <a:r>
              <a:rPr lang="zh-CN" altLang="en-US" dirty="0"/>
              <a:t>综合输出多元环境信息，生成执行轨迹。</a:t>
            </a:r>
          </a:p>
          <a:p>
            <a:pPr algn="l"/>
            <a:endParaRPr lang="en-US" altLang="zh-CN" dirty="0"/>
          </a:p>
          <a:p>
            <a:pPr algn="l"/>
            <a:r>
              <a:rPr lang="zh-CN" altLang="en-US" dirty="0"/>
              <a:t>根据百度说法，</a:t>
            </a:r>
            <a:r>
              <a:rPr lang="zh-CN" altLang="en-US" dirty="0">
                <a:highlight>
                  <a:srgbClr val="FFFF00"/>
                </a:highlight>
              </a:rPr>
              <a:t>基于大模型技术重构自动驾驶</a:t>
            </a:r>
            <a:r>
              <a:rPr lang="zh-CN" altLang="en-US" dirty="0"/>
              <a:t>，可以兼顾技术的安全性和泛化性，做到安全性高于人类驾驶员</a:t>
            </a:r>
            <a:r>
              <a:rPr lang="en-US" altLang="zh-CN" dirty="0"/>
              <a:t>10</a:t>
            </a:r>
            <a:r>
              <a:rPr lang="zh-CN" altLang="en-US" dirty="0"/>
              <a:t>倍以上，实现城市级全域复杂场景覆盖。</a:t>
            </a:r>
          </a:p>
        </p:txBody>
      </p:sp>
    </p:spTree>
    <p:extLst>
      <p:ext uri="{BB962C8B-B14F-4D97-AF65-F5344CB8AC3E}">
        <p14:creationId xmlns:p14="http://schemas.microsoft.com/office/powerpoint/2010/main" val="3453343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3DC9C56-7914-DF35-61F8-8834BF7C1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" dirty="0"/>
              <a:t>百度</a:t>
            </a:r>
            <a:r>
              <a:rPr lang="zh-CN" altLang="en-US" dirty="0"/>
              <a:t> </a:t>
            </a:r>
            <a:r>
              <a:rPr lang="en" altLang="zh-CN" dirty="0"/>
              <a:t>Apollo ADFM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092D578-CC12-B299-6DA6-E548BFAEFFCF}"/>
              </a:ext>
            </a:extLst>
          </p:cNvPr>
          <p:cNvGrpSpPr/>
          <p:nvPr/>
        </p:nvGrpSpPr>
        <p:grpSpPr>
          <a:xfrm>
            <a:off x="103964" y="1303283"/>
            <a:ext cx="12002813" cy="4996303"/>
            <a:chOff x="1" y="1635578"/>
            <a:chExt cx="11119944" cy="4664008"/>
          </a:xfrm>
        </p:grpSpPr>
        <p:pic>
          <p:nvPicPr>
            <p:cNvPr id="1026" name="Picture 2" descr="2023无人之境旅途：2022百度自动驾驶出行服务年度报告-百度Apollo（附下载）_手机搜狐网">
              <a:extLst>
                <a:ext uri="{FF2B5EF4-FFF2-40B4-BE49-F238E27FC236}">
                  <a16:creationId xmlns:a16="http://schemas.microsoft.com/office/drawing/2014/main" id="{126C6F3B-F835-4CAC-FCC8-C1C04F6BC8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559973" y="1635578"/>
              <a:ext cx="5559972" cy="4664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2023无人之境旅途：2022百度自动驾驶出行服务年度报告-百度Apollo（附下载）_手机搜狐网">
              <a:extLst>
                <a:ext uri="{FF2B5EF4-FFF2-40B4-BE49-F238E27FC236}">
                  <a16:creationId xmlns:a16="http://schemas.microsoft.com/office/drawing/2014/main" id="{BCDD9D45-6017-0ABF-5F25-D5CE4C582B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" y="1635578"/>
              <a:ext cx="5559972" cy="4664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03171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AC3F843-E9C5-7790-88A1-6A42DF51B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Tesla</a:t>
            </a:r>
            <a:r>
              <a:rPr lang="zh-CN" altLang="en-US" dirty="0"/>
              <a:t> </a:t>
            </a:r>
            <a:r>
              <a:rPr lang="en-US" altLang="zh-CN" dirty="0"/>
              <a:t>FSD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7C99EAA-5872-3AEB-EF39-9FB10A1D885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端到端感知：输入是图像和传感器的数据，直接输出速度、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tracking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结果，避免 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Rule-based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的测速测距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感知到 </a:t>
            </a:r>
            <a:r>
              <a:rPr lang="en" altLang="zh-CN" b="0" i="0" dirty="0">
                <a:solidFill>
                  <a:srgbClr val="191B1F"/>
                </a:solidFill>
                <a:effectLst/>
                <a:latin typeface="-apple-system"/>
              </a:rPr>
              <a:t>Planning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的端到端：输入是图像和传感器的数据，直接输出方向盘、油门刹车的控制信号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71D61AB-3E7D-7A26-F5F9-6C8D18E06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617" y="3764513"/>
            <a:ext cx="10707511" cy="253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243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04382349-4C54-6470-3E13-70C4FF0E0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6A904D36-8F93-D171-E412-D4C10CBC99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采访多个路人甲，对自动驾驶的看法（一本正经胡说八道）</a:t>
            </a:r>
          </a:p>
        </p:txBody>
      </p:sp>
    </p:spTree>
    <p:extLst>
      <p:ext uri="{BB962C8B-B14F-4D97-AF65-F5344CB8AC3E}">
        <p14:creationId xmlns:p14="http://schemas.microsoft.com/office/powerpoint/2010/main" val="2914349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76D40DD-1B13-76F1-9574-D992DD25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8A3D9D1-B2D6-2978-1185-65D0361F6B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66852CA4-CA2F-E432-EBA5-84CDD6235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981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735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ECFB9E0-FE8E-2559-CE09-140344E7C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1BB65F9-88B6-46A2-30B9-B17149947E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D70F2DD0-26CE-E449-665C-E9E0EB30E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55558" y="0"/>
            <a:ext cx="1230787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537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86274B1-028C-333E-57AF-9C55009B8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百度 </a:t>
            </a:r>
            <a:r>
              <a:rPr lang="en-US" altLang="zh-CN" dirty="0"/>
              <a:t>vs</a:t>
            </a:r>
            <a:r>
              <a:rPr lang="zh-CN" altLang="en-US" dirty="0"/>
              <a:t> 特斯拉 </a:t>
            </a:r>
            <a:r>
              <a:rPr lang="en-US" altLang="zh-CN" dirty="0"/>
              <a:t>&amp;</a:t>
            </a:r>
            <a:r>
              <a:rPr lang="zh-CN" altLang="en-US" dirty="0"/>
              <a:t> 萝卜快跑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RobotTaxi</a:t>
            </a:r>
            <a:endParaRPr lang="zh-CN" altLang="en-US" dirty="0"/>
          </a:p>
        </p:txBody>
      </p:sp>
      <p:graphicFrame>
        <p:nvGraphicFramePr>
          <p:cNvPr id="5" name="内容占位符 6">
            <a:extLst>
              <a:ext uri="{FF2B5EF4-FFF2-40B4-BE49-F238E27FC236}">
                <a16:creationId xmlns:a16="http://schemas.microsoft.com/office/drawing/2014/main" id="{85320EF6-6EDC-93B1-CEA0-4959EDFDB9C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61315709"/>
              </p:ext>
            </p:extLst>
          </p:nvPr>
        </p:nvGraphicFramePr>
        <p:xfrm>
          <a:off x="623888" y="1360489"/>
          <a:ext cx="10963275" cy="47151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4425">
                  <a:extLst>
                    <a:ext uri="{9D8B030D-6E8A-4147-A177-3AD203B41FA5}">
                      <a16:colId xmlns:a16="http://schemas.microsoft.com/office/drawing/2014/main" val="1272449254"/>
                    </a:ext>
                  </a:extLst>
                </a:gridCol>
                <a:gridCol w="3654425">
                  <a:extLst>
                    <a:ext uri="{9D8B030D-6E8A-4147-A177-3AD203B41FA5}">
                      <a16:colId xmlns:a16="http://schemas.microsoft.com/office/drawing/2014/main" val="406423560"/>
                    </a:ext>
                  </a:extLst>
                </a:gridCol>
                <a:gridCol w="3654425">
                  <a:extLst>
                    <a:ext uri="{9D8B030D-6E8A-4147-A177-3AD203B41FA5}">
                      <a16:colId xmlns:a16="http://schemas.microsoft.com/office/drawing/2014/main" val="590344923"/>
                    </a:ext>
                  </a:extLst>
                </a:gridCol>
              </a:tblGrid>
              <a:tr h="523910">
                <a:tc>
                  <a:txBody>
                    <a:bodyPr/>
                    <a:lstStyle/>
                    <a:p>
                      <a:pPr algn="ctr"/>
                      <a:endParaRPr lang="zh-CN" altLang="en-US" sz="2000" b="1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bg1"/>
                          </a:solidFill>
                        </a:rPr>
                        <a:t>百度</a:t>
                      </a:r>
                      <a:r>
                        <a:rPr lang="zh-CN" alt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萝卜快跑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特斯拉 </a:t>
                      </a:r>
                      <a:r>
                        <a:rPr lang="en-US" altLang="zh-CN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RobotTaxi</a:t>
                      </a:r>
                      <a:endParaRPr lang="zh-CN" altLang="en-US" sz="2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011776"/>
                  </a:ext>
                </a:extLst>
              </a:tr>
              <a:tr h="523910">
                <a:tc>
                  <a:txBody>
                    <a:bodyPr/>
                    <a:lstStyle/>
                    <a:p>
                      <a:r>
                        <a:rPr lang="zh-CN" altLang="en-US" sz="1600" b="1" dirty="0"/>
                        <a:t>算法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融合后级联 </a:t>
                      </a:r>
                      <a:r>
                        <a:rPr lang="en-US" altLang="zh-CN" sz="1600" dirty="0"/>
                        <a:t>+</a:t>
                      </a:r>
                      <a:r>
                        <a:rPr lang="zh-CN" altLang="en-US" sz="1600" dirty="0"/>
                        <a:t> 规则判断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端到端大模型 </a:t>
                      </a:r>
                      <a:r>
                        <a:rPr lang="en-US" altLang="zh-CN" sz="1600" dirty="0"/>
                        <a:t>+</a:t>
                      </a:r>
                      <a:r>
                        <a:rPr lang="zh-CN" altLang="en-US" sz="1600" dirty="0"/>
                        <a:t> 规则垫底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307518"/>
                  </a:ext>
                </a:extLst>
              </a:tr>
              <a:tr h="523910">
                <a:tc>
                  <a:txBody>
                    <a:bodyPr/>
                    <a:lstStyle/>
                    <a:p>
                      <a:r>
                        <a:rPr lang="zh-CN" altLang="en-US" sz="1600" b="1" dirty="0"/>
                        <a:t>技术创新性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中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高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789528"/>
                  </a:ext>
                </a:extLst>
              </a:tr>
              <a:tr h="523910">
                <a:tc>
                  <a:txBody>
                    <a:bodyPr/>
                    <a:lstStyle/>
                    <a:p>
                      <a:r>
                        <a:rPr lang="zh-CN" altLang="en-US" sz="1600" b="1" dirty="0"/>
                        <a:t>国内大面积铺开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低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低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737125"/>
                  </a:ext>
                </a:extLst>
              </a:tr>
              <a:tr h="523910">
                <a:tc>
                  <a:txBody>
                    <a:bodyPr/>
                    <a:lstStyle/>
                    <a:p>
                      <a:r>
                        <a:rPr lang="zh-CN" altLang="en-US" sz="1600" b="1" dirty="0"/>
                        <a:t>可解释性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高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低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88203"/>
                  </a:ext>
                </a:extLst>
              </a:tr>
              <a:tr h="523910">
                <a:tc>
                  <a:txBody>
                    <a:bodyPr/>
                    <a:lstStyle/>
                    <a:p>
                      <a:r>
                        <a:rPr lang="zh-CN" altLang="en-US" sz="1600" b="1" dirty="0"/>
                        <a:t>响应时延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中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高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7995423"/>
                  </a:ext>
                </a:extLst>
              </a:tr>
              <a:tr h="523910">
                <a:tc>
                  <a:txBody>
                    <a:bodyPr/>
                    <a:lstStyle/>
                    <a:p>
                      <a:r>
                        <a:rPr lang="zh-CN" altLang="en-US" sz="1600" b="1" dirty="0"/>
                        <a:t>算法难度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中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高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4106608"/>
                  </a:ext>
                </a:extLst>
              </a:tr>
              <a:tr h="523910">
                <a:tc>
                  <a:txBody>
                    <a:bodyPr/>
                    <a:lstStyle/>
                    <a:p>
                      <a:r>
                        <a:rPr lang="zh-CN" altLang="en-US" sz="1600" b="1" dirty="0"/>
                        <a:t>算力资源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中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高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6517319"/>
                  </a:ext>
                </a:extLst>
              </a:tr>
              <a:tr h="523910">
                <a:tc>
                  <a:txBody>
                    <a:bodyPr/>
                    <a:lstStyle/>
                    <a:p>
                      <a:r>
                        <a:rPr lang="zh-CN" altLang="en-US" sz="1600" b="1" dirty="0"/>
                        <a:t>累计误差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高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无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3992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4390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F7DD480-5CD6-94F5-F49C-F154A92839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05.</a:t>
            </a:r>
            <a:r>
              <a:rPr lang="zh-CN" altLang="en-US" dirty="0"/>
              <a:t> 技术思考</a:t>
            </a:r>
          </a:p>
        </p:txBody>
      </p:sp>
    </p:spTree>
    <p:extLst>
      <p:ext uri="{BB962C8B-B14F-4D97-AF65-F5344CB8AC3E}">
        <p14:creationId xmlns:p14="http://schemas.microsoft.com/office/powerpoint/2010/main" val="1466688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0F7396C-6306-A4C5-AE68-7F477C9C4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谁在 </a:t>
            </a:r>
            <a:r>
              <a:rPr lang="en" altLang="zh-CN" dirty="0"/>
              <a:t>All in</a:t>
            </a:r>
            <a:r>
              <a:rPr lang="zh-CN" altLang="en" dirty="0"/>
              <a:t>，</a:t>
            </a:r>
            <a:r>
              <a:rPr lang="zh-CN" altLang="en-US" dirty="0"/>
              <a:t>谁在观望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14EC252-1D61-931D-BA4F-3C901B4543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zh-CN" altLang="en-US" b="1" dirty="0"/>
              <a:t>理想汽车董事长兼 </a:t>
            </a:r>
            <a:r>
              <a:rPr lang="en" altLang="zh-CN" b="1" dirty="0"/>
              <a:t>CEO </a:t>
            </a:r>
            <a:r>
              <a:rPr lang="zh-CN" altLang="en-US" b="1" dirty="0"/>
              <a:t>李想发表关于自动驾驶技术路线新思考：</a:t>
            </a:r>
          </a:p>
          <a:p>
            <a:pPr lvl="1"/>
            <a:r>
              <a:rPr lang="zh-CN" altLang="en-US" sz="1600" dirty="0"/>
              <a:t>端到端</a:t>
            </a:r>
            <a:r>
              <a:rPr lang="en-US" altLang="zh-CN" sz="1600" dirty="0"/>
              <a:t>+</a:t>
            </a:r>
            <a:r>
              <a:rPr lang="en" altLang="zh-CN" sz="1600" dirty="0"/>
              <a:t>VLM</a:t>
            </a:r>
            <a:r>
              <a:rPr lang="zh-CN" altLang="en" sz="1600" dirty="0"/>
              <a:t>（</a:t>
            </a:r>
            <a:r>
              <a:rPr lang="zh-CN" altLang="en-US" sz="1600" dirty="0"/>
              <a:t>视觉语言模型）</a:t>
            </a:r>
            <a:r>
              <a:rPr lang="en-US" altLang="zh-CN" sz="1600" dirty="0"/>
              <a:t>+</a:t>
            </a:r>
            <a:r>
              <a:rPr lang="zh-CN" altLang="en-US" sz="1600" dirty="0"/>
              <a:t>生成式的验证系统，会是未来整个物理世界机器人最重要技术架构和技术体系</a:t>
            </a:r>
          </a:p>
          <a:p>
            <a:r>
              <a:rPr lang="zh-CN" altLang="en-US" b="1" dirty="0"/>
              <a:t>小鹏汽车宣布上车的端到端大模型由三部分组成：</a:t>
            </a:r>
            <a:endParaRPr lang="en-US" altLang="zh-CN" b="1" dirty="0"/>
          </a:p>
          <a:p>
            <a:pPr lvl="1"/>
            <a:r>
              <a:rPr lang="zh-CN" altLang="en-US" sz="1600" dirty="0"/>
              <a:t>分别是神经网络 </a:t>
            </a:r>
            <a:r>
              <a:rPr lang="en" altLang="zh-CN" sz="1600" dirty="0" err="1"/>
              <a:t>XNet</a:t>
            </a:r>
            <a:r>
              <a:rPr lang="zh-CN" altLang="en" sz="1600" dirty="0"/>
              <a:t>（</a:t>
            </a:r>
            <a:r>
              <a:rPr lang="zh-CN" altLang="en-US" sz="1600" dirty="0"/>
              <a:t>感知和语义），规控大模型 </a:t>
            </a:r>
            <a:r>
              <a:rPr lang="en" altLang="zh-CN" sz="1600" dirty="0" err="1"/>
              <a:t>XPlanner</a:t>
            </a:r>
            <a:r>
              <a:rPr lang="en" altLang="zh-CN" sz="1600" dirty="0"/>
              <a:t> </a:t>
            </a:r>
            <a:r>
              <a:rPr lang="zh-CN" altLang="en-US" sz="1600" dirty="0"/>
              <a:t>和大语言模型 </a:t>
            </a:r>
            <a:r>
              <a:rPr lang="en" altLang="zh-CN" sz="1600" dirty="0" err="1"/>
              <a:t>XBrain</a:t>
            </a:r>
            <a:r>
              <a:rPr lang="zh-CN" altLang="en" sz="1600" dirty="0"/>
              <a:t>（</a:t>
            </a:r>
            <a:r>
              <a:rPr lang="zh-CN" altLang="en-US" sz="1600" dirty="0"/>
              <a:t>大场景认知）</a:t>
            </a:r>
            <a:endParaRPr lang="en-US" altLang="zh-CN" sz="1600" dirty="0"/>
          </a:p>
          <a:p>
            <a:r>
              <a:rPr lang="zh-CN" altLang="en-US" b="1" dirty="0"/>
              <a:t>特斯拉提出完全依赖神经网络端到端大模型：</a:t>
            </a:r>
            <a:endParaRPr lang="en-US" altLang="zh-CN" b="1" dirty="0"/>
          </a:p>
          <a:p>
            <a:pPr lvl="1"/>
            <a:r>
              <a:rPr lang="zh-CN" altLang="en-US" sz="1600" dirty="0"/>
              <a:t>真正意义的端到端</a:t>
            </a:r>
            <a:r>
              <a:rPr lang="en-US" altLang="zh-CN" sz="1600" dirty="0"/>
              <a:t> AI</a:t>
            </a:r>
            <a:r>
              <a:rPr lang="zh-CN" altLang="en-US" sz="1600" dirty="0"/>
              <a:t>，代码从 </a:t>
            </a:r>
            <a:r>
              <a:rPr lang="en-US" altLang="zh-CN" sz="1600" dirty="0"/>
              <a:t>30 </a:t>
            </a:r>
            <a:r>
              <a:rPr lang="zh-CN" altLang="en-US" sz="1600" dirty="0"/>
              <a:t>万行缩减到 </a:t>
            </a:r>
            <a:r>
              <a:rPr lang="en-US" altLang="zh-CN" sz="1600" dirty="0"/>
              <a:t>2K</a:t>
            </a:r>
            <a:r>
              <a:rPr lang="zh-CN" altLang="en-US" sz="1600" dirty="0"/>
              <a:t>，解决 </a:t>
            </a:r>
            <a:r>
              <a:rPr lang="en" altLang="zh-CN" sz="1600" dirty="0"/>
              <a:t>corner case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pPr algn="l"/>
            <a:r>
              <a:rPr lang="zh-CN" altLang="en-US" b="1" dirty="0"/>
              <a:t>蔚来单独设立大模型部，</a:t>
            </a:r>
            <a:r>
              <a:rPr lang="zh-CN" altLang="en-US" sz="2000" b="1" dirty="0"/>
              <a:t>负责端到端模型研发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 lvl="1"/>
            <a:r>
              <a:rPr lang="zh-CN" altLang="en-US" sz="1600" dirty="0"/>
              <a:t>原感知部门和规控部门下模型部合并，取消按功能（感知、地图、数据、规控等）划分。</a:t>
            </a:r>
          </a:p>
        </p:txBody>
      </p:sp>
    </p:spTree>
    <p:extLst>
      <p:ext uri="{BB962C8B-B14F-4D97-AF65-F5344CB8AC3E}">
        <p14:creationId xmlns:p14="http://schemas.microsoft.com/office/powerpoint/2010/main" val="3601167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ACC306D-EFB0-0301-C27F-F1A7C69E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思考点</a:t>
            </a:r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46E37E46-881D-0E2C-EB17-4AAB0C1A59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4994910"/>
          </a:xfrm>
        </p:spPr>
        <p:txBody>
          <a:bodyPr/>
          <a:lstStyle/>
          <a:p>
            <a:pPr marL="457200" indent="-457200" algn="l">
              <a:buFont typeface="+mj-lt"/>
              <a:buAutoNum type="arabicPeriod"/>
            </a:pPr>
            <a:r>
              <a:rPr lang="zh-CN" altLang="en-US" sz="2000" b="1" dirty="0"/>
              <a:t>端到端大模型最大难点是什么？</a:t>
            </a:r>
            <a:endParaRPr lang="en-US" altLang="zh-CN" sz="2000" b="1" dirty="0"/>
          </a:p>
          <a:p>
            <a:pPr marL="694190" lvl="1" indent="-457200"/>
            <a:r>
              <a:rPr lang="zh-CN" altLang="en-US" sz="1600" dirty="0"/>
              <a:t>算力上，</a:t>
            </a:r>
            <a:r>
              <a:rPr lang="en" altLang="zh-CN" sz="1600" dirty="0"/>
              <a:t>Musk</a:t>
            </a:r>
            <a:r>
              <a:rPr lang="zh-CN" altLang="en-US" sz="1600" dirty="0"/>
              <a:t>表示目前 </a:t>
            </a:r>
            <a:r>
              <a:rPr lang="en" altLang="zh-CN" sz="1600" dirty="0"/>
              <a:t>FSD</a:t>
            </a:r>
            <a:r>
              <a:rPr lang="zh-CN" altLang="en-US" sz="1600" dirty="0"/>
              <a:t> 最大限制因素是算力，</a:t>
            </a:r>
            <a:r>
              <a:rPr lang="en-US" altLang="zh-CN" sz="1600" dirty="0"/>
              <a:t>2024</a:t>
            </a:r>
            <a:r>
              <a:rPr lang="zh-CN" altLang="en-US" sz="1600" dirty="0"/>
              <a:t>年</a:t>
            </a:r>
            <a:r>
              <a:rPr lang="en" altLang="zh-CN" sz="1600" dirty="0"/>
              <a:t>Q1</a:t>
            </a:r>
            <a:r>
              <a:rPr lang="zh-CN" altLang="en-US" sz="1600" dirty="0"/>
              <a:t>财报会议</a:t>
            </a:r>
            <a:r>
              <a:rPr lang="en" altLang="zh-CN" sz="1600" dirty="0"/>
              <a:t>Tesla</a:t>
            </a:r>
            <a:r>
              <a:rPr lang="zh-CN" altLang="en-US" sz="1600" dirty="0"/>
              <a:t>透露如今已有</a:t>
            </a:r>
            <a:r>
              <a:rPr lang="en-US" altLang="zh-CN" sz="1600" dirty="0"/>
              <a:t>35000</a:t>
            </a:r>
            <a:r>
              <a:rPr lang="zh-CN" altLang="en-US" sz="1600" dirty="0"/>
              <a:t>块</a:t>
            </a:r>
            <a:r>
              <a:rPr lang="en" altLang="zh-CN" sz="1600" dirty="0"/>
              <a:t>H100</a:t>
            </a:r>
            <a:r>
              <a:rPr lang="zh-CN" altLang="en-US" sz="1600" dirty="0"/>
              <a:t>计算资源，在</a:t>
            </a:r>
            <a:r>
              <a:rPr lang="en-US" altLang="zh-CN" sz="1600" dirty="0"/>
              <a:t>2024</a:t>
            </a:r>
            <a:r>
              <a:rPr lang="zh-CN" altLang="en-US" sz="1600" dirty="0"/>
              <a:t>年底将达到</a:t>
            </a:r>
            <a:r>
              <a:rPr lang="en-US" altLang="zh-CN" sz="1600" dirty="0"/>
              <a:t>85000</a:t>
            </a:r>
            <a:r>
              <a:rPr lang="zh-CN" altLang="en-US" sz="1600" dirty="0"/>
              <a:t>块。</a:t>
            </a:r>
            <a:endParaRPr lang="en-US" altLang="zh-CN" sz="1600" dirty="0"/>
          </a:p>
          <a:p>
            <a:r>
              <a:rPr lang="zh-CN" altLang="en-US" sz="2000" b="1" dirty="0"/>
              <a:t>对组织如何变革？</a:t>
            </a:r>
            <a:endParaRPr lang="en-US" altLang="zh-CN" sz="2000" b="1" dirty="0"/>
          </a:p>
          <a:p>
            <a:pPr marL="694190" lvl="1" indent="-457200"/>
            <a:r>
              <a:rPr lang="zh-CN" altLang="en-US" sz="1600" dirty="0"/>
              <a:t>目前大部分</a:t>
            </a:r>
            <a:r>
              <a:rPr lang="en" altLang="zh-CN" sz="1600" dirty="0"/>
              <a:t>L4</a:t>
            </a:r>
            <a:r>
              <a:rPr lang="zh-CN" altLang="en-US" sz="1600" dirty="0"/>
              <a:t>自动驾驶，自动驾驶团队组织架构以模块化为主，分为感知组、预测组、定位组、规划控制组。端到端技术架构直接打破不同模块间壁垒，需要整合全部来适应新技术范式。</a:t>
            </a:r>
          </a:p>
        </p:txBody>
      </p:sp>
    </p:spTree>
    <p:extLst>
      <p:ext uri="{BB962C8B-B14F-4D97-AF65-F5344CB8AC3E}">
        <p14:creationId xmlns:p14="http://schemas.microsoft.com/office/powerpoint/2010/main" val="3449556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3765821-D39F-4782-D157-8ECC391E0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454040"/>
            <a:ext cx="12196763" cy="468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438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0AF563-369A-04C6-7B60-89317F8E30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01.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zh-CN" altLang="en-US" dirty="0"/>
              <a:t>从萝卜快跑</a:t>
            </a:r>
            <a:endParaRPr lang="en-US" altLang="zh-CN" dirty="0"/>
          </a:p>
          <a:p>
            <a:r>
              <a:rPr lang="zh-CN" altLang="en-US" dirty="0"/>
              <a:t>到自动驾驶</a:t>
            </a:r>
          </a:p>
        </p:txBody>
      </p:sp>
    </p:spTree>
    <p:extLst>
      <p:ext uri="{BB962C8B-B14F-4D97-AF65-F5344CB8AC3E}">
        <p14:creationId xmlns:p14="http://schemas.microsoft.com/office/powerpoint/2010/main" val="1008704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B42C5733-E454-85F9-128A-6C565C681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萝卜快跑出圈时间线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503AB02A-3464-FF96-D4AF-F17CF12719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2022</a:t>
            </a:r>
            <a:r>
              <a:rPr lang="zh-CN" altLang="en-US" dirty="0"/>
              <a:t> 年 </a:t>
            </a:r>
            <a:r>
              <a:rPr lang="en-US" altLang="zh-CN" dirty="0"/>
              <a:t>8</a:t>
            </a:r>
            <a:r>
              <a:rPr lang="zh-CN" altLang="en-US" dirty="0"/>
              <a:t> 月，百度“萝卜快跑”在武汉和重庆正式开启车内无安全员的自动驾驶付费出行服务。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长江日报 </a:t>
            </a:r>
            <a:r>
              <a:rPr lang="en-US" altLang="zh-CN" dirty="0"/>
              <a:t>2023</a:t>
            </a:r>
            <a:r>
              <a:rPr lang="zh-CN" altLang="en-US" dirty="0"/>
              <a:t> 年 </a:t>
            </a:r>
            <a:r>
              <a:rPr lang="en-US" altLang="zh-CN" dirty="0"/>
              <a:t>12</a:t>
            </a:r>
            <a:r>
              <a:rPr lang="zh-CN" altLang="en-US" dirty="0"/>
              <a:t> 月报道，截至</a:t>
            </a: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9</a:t>
            </a:r>
            <a:r>
              <a:rPr lang="zh-CN" altLang="en-US" dirty="0"/>
              <a:t>月底，“萝卜快跑”已开通东西湖区、汉阳区等江北核心区域的贯通运营，在武汉接到逾</a:t>
            </a:r>
            <a:r>
              <a:rPr lang="en-US" altLang="zh-CN" dirty="0"/>
              <a:t>34</a:t>
            </a:r>
            <a:r>
              <a:rPr lang="zh-CN" altLang="en-US" dirty="0"/>
              <a:t>万个订单，是“萝卜快跑”全国城市之最。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  <a:r>
              <a:rPr lang="en-US" altLang="zh-CN" dirty="0"/>
              <a:t>13</a:t>
            </a:r>
            <a:r>
              <a:rPr lang="zh-CN" altLang="en-US" dirty="0"/>
              <a:t>日，武汉市经信局的资料显示：武汉已成为全球最大的无人驾驶运营服务区，也是百度无人驾驶最大的运营服务区。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2024</a:t>
            </a:r>
            <a:r>
              <a:rPr lang="zh-CN" altLang="en-US" dirty="0"/>
              <a:t>年</a:t>
            </a:r>
            <a:r>
              <a:rPr lang="en-US" altLang="zh-CN" dirty="0"/>
              <a:t>5</a:t>
            </a:r>
            <a:r>
              <a:rPr lang="zh-CN" altLang="en-US" dirty="0"/>
              <a:t>月</a:t>
            </a:r>
            <a:r>
              <a:rPr lang="en-US" altLang="zh-CN" dirty="0"/>
              <a:t>15</a:t>
            </a:r>
            <a:r>
              <a:rPr lang="zh-CN" altLang="en-US" dirty="0"/>
              <a:t>日“</a:t>
            </a:r>
            <a:r>
              <a:rPr lang="en" altLang="zh-CN" dirty="0"/>
              <a:t>Apollo Day”</a:t>
            </a:r>
            <a:r>
              <a:rPr lang="zh-CN" altLang="en-US" dirty="0"/>
              <a:t> 百度进一步迭代自动驾驶大模型，发布全球首个面向全无人自动驾驶的端到端大模型</a:t>
            </a:r>
            <a:r>
              <a:rPr lang="en" altLang="zh-CN" dirty="0"/>
              <a:t>Apollo ADFM</a:t>
            </a:r>
            <a:r>
              <a:rPr lang="zh-CN" altLang="en" dirty="0"/>
              <a:t>（</a:t>
            </a:r>
            <a:r>
              <a:rPr lang="en" altLang="zh-CN" dirty="0"/>
              <a:t>Autonomous Driving Foundation Model</a:t>
            </a:r>
            <a:r>
              <a:rPr lang="zh-CN" altLang="en" dirty="0"/>
              <a:t>），</a:t>
            </a:r>
            <a:r>
              <a:rPr lang="en" altLang="zh-CN" dirty="0"/>
              <a:t>L4</a:t>
            </a:r>
            <a:r>
              <a:rPr lang="zh-CN" altLang="en-US" dirty="0"/>
              <a:t>自动驾驶。</a:t>
            </a:r>
          </a:p>
        </p:txBody>
      </p:sp>
    </p:spTree>
    <p:extLst>
      <p:ext uri="{BB962C8B-B14F-4D97-AF65-F5344CB8AC3E}">
        <p14:creationId xmlns:p14="http://schemas.microsoft.com/office/powerpoint/2010/main" val="3491807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C7BC7D4-BC61-5355-98FF-CEB235F68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新一代嘴王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23AD2A9-23B8-EA43-75D0-8666E1F24D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2024</a:t>
            </a:r>
            <a:r>
              <a:rPr lang="zh-CN" altLang="en-US" dirty="0"/>
              <a:t>年</a:t>
            </a:r>
            <a:r>
              <a:rPr lang="en-US" altLang="zh-CN" dirty="0"/>
              <a:t>5</a:t>
            </a:r>
            <a:r>
              <a:rPr lang="zh-CN" altLang="en-US" dirty="0"/>
              <a:t>月</a:t>
            </a:r>
            <a:r>
              <a:rPr lang="en-US" altLang="zh-CN" dirty="0"/>
              <a:t>15</a:t>
            </a:r>
            <a:r>
              <a:rPr lang="zh-CN" altLang="en-US" dirty="0"/>
              <a:t>日“</a:t>
            </a:r>
            <a:r>
              <a:rPr lang="en" altLang="zh-CN" dirty="0"/>
              <a:t>Apollo Day”</a:t>
            </a:r>
            <a:r>
              <a:rPr lang="zh-CN" altLang="en-US" dirty="0"/>
              <a:t> 百度进一步迭代自动驾驶大模型，发布全球首个面向全无人自动驾驶的端到端大模型</a:t>
            </a:r>
            <a:r>
              <a:rPr lang="en" altLang="zh-CN" dirty="0"/>
              <a:t>Apollo ADFM</a:t>
            </a:r>
            <a:r>
              <a:rPr lang="zh-CN" altLang="en" dirty="0"/>
              <a:t>（</a:t>
            </a:r>
            <a:r>
              <a:rPr lang="en" altLang="zh-CN" dirty="0"/>
              <a:t>Autonomous Driving Foundation Model</a:t>
            </a:r>
            <a:r>
              <a:rPr lang="zh-CN" altLang="en" dirty="0"/>
              <a:t>），</a:t>
            </a:r>
            <a:r>
              <a:rPr lang="en" altLang="zh-CN" dirty="0"/>
              <a:t>L4</a:t>
            </a:r>
            <a:r>
              <a:rPr lang="zh-CN" altLang="en-US" dirty="0"/>
              <a:t>自动驾驶。</a:t>
            </a:r>
            <a:r>
              <a:rPr lang="zh-CN" altLang="en-US" dirty="0">
                <a:solidFill>
                  <a:srgbClr val="C00000"/>
                </a:solidFill>
              </a:rPr>
              <a:t>王云鹏表示百度对“</a:t>
            </a:r>
            <a:r>
              <a:rPr lang="en-US" altLang="zh-CN" dirty="0">
                <a:solidFill>
                  <a:srgbClr val="C00000"/>
                </a:solidFill>
              </a:rPr>
              <a:t>RobotTaxi</a:t>
            </a:r>
            <a:r>
              <a:rPr lang="zh-CN" altLang="en-US" dirty="0">
                <a:solidFill>
                  <a:srgbClr val="C00000"/>
                </a:solidFill>
              </a:rPr>
              <a:t>”特别期待，也非常欢迎，不过也在安全方面，隔空向特斯拉下了战书：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b="1" dirty="0">
                <a:solidFill>
                  <a:srgbClr val="C00000"/>
                </a:solidFill>
              </a:rPr>
              <a:t>特斯拉想要做到当前百度的全无人运营水平，还是需要挺长时间，少则</a:t>
            </a:r>
            <a:r>
              <a:rPr lang="en-US" altLang="zh-CN" b="1" dirty="0">
                <a:solidFill>
                  <a:srgbClr val="C00000"/>
                </a:solidFill>
              </a:rPr>
              <a:t>3</a:t>
            </a:r>
            <a:r>
              <a:rPr lang="zh-CN" altLang="en-US" b="1" dirty="0">
                <a:solidFill>
                  <a:srgbClr val="C00000"/>
                </a:solidFill>
              </a:rPr>
              <a:t>年、多则</a:t>
            </a:r>
            <a:r>
              <a:rPr lang="en-US" altLang="zh-CN" b="1" dirty="0">
                <a:solidFill>
                  <a:srgbClr val="C00000"/>
                </a:solidFill>
              </a:rPr>
              <a:t>5</a:t>
            </a:r>
            <a:r>
              <a:rPr lang="zh-CN" altLang="en-US" b="1" dirty="0">
                <a:solidFill>
                  <a:srgbClr val="C00000"/>
                </a:solidFill>
              </a:rPr>
              <a:t>载，如果不信可以先来武汉跑一跑。</a:t>
            </a:r>
          </a:p>
        </p:txBody>
      </p:sp>
    </p:spTree>
    <p:extLst>
      <p:ext uri="{BB962C8B-B14F-4D97-AF65-F5344CB8AC3E}">
        <p14:creationId xmlns:p14="http://schemas.microsoft.com/office/powerpoint/2010/main" val="1797401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AD198C2-E207-997F-5C18-0F9BDAB9A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新一代嘴王</a:t>
            </a:r>
          </a:p>
        </p:txBody>
      </p:sp>
      <p:pic>
        <p:nvPicPr>
          <p:cNvPr id="1026" name="Picture 2" descr="Baidu Apollo Unveils Groundbreaking Innovations at Apollo Day 2024_7ITS NEWS">
            <a:extLst>
              <a:ext uri="{FF2B5EF4-FFF2-40B4-BE49-F238E27FC236}">
                <a16:creationId xmlns:a16="http://schemas.microsoft.com/office/drawing/2014/main" id="{B201EE2C-E58F-6019-FD8B-41683DE6D2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9201" y="1217072"/>
            <a:ext cx="11212342" cy="493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322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E4B192B-9016-5BE9-40AE-60403720F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怎么可以少得了华为嘴哥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4BF78E4-CFD6-79DA-4E46-F470D1D973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zh-CN" altLang="en-US" b="0" i="0" dirty="0">
                <a:solidFill>
                  <a:schemeClr val="bg1"/>
                </a:solidFill>
                <a:effectLst/>
                <a:latin typeface="-apple-system"/>
              </a:rPr>
              <a:t>预测决策规划内部的端到端，而不是端到端的自动驾驶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306BA4E-B3B1-DCC4-F73E-A0C66DC662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655" y="1198867"/>
            <a:ext cx="10949493" cy="515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710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A3CBC1E-BFA3-71A8-F21D-D80FC4B2B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嘴王背后男人，始作俑者</a:t>
            </a:r>
          </a:p>
        </p:txBody>
      </p:sp>
      <p:pic>
        <p:nvPicPr>
          <p:cNvPr id="2050" name="Picture 2" descr="Elon Musk demonstrates Tesla FSD 12 in a live stream on X, not a single  line of code is used to build this non-beta version of Autopilot - Tesla  Oracle">
            <a:extLst>
              <a:ext uri="{FF2B5EF4-FFF2-40B4-BE49-F238E27FC236}">
                <a16:creationId xmlns:a16="http://schemas.microsoft.com/office/drawing/2014/main" id="{8706B3A2-5833-A794-D687-8897D3D014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7874" y="1268730"/>
            <a:ext cx="10621014" cy="508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534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43590</TotalTime>
  <Words>1828</Words>
  <Application>Microsoft Macintosh PowerPoint</Application>
  <PresentationFormat>自定义</PresentationFormat>
  <Paragraphs>158</Paragraphs>
  <Slides>37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37</vt:i4>
      </vt:variant>
    </vt:vector>
  </HeadingPairs>
  <TitlesOfParts>
    <vt:vector size="54" baseType="lpstr">
      <vt:lpstr>-apple-system</vt:lpstr>
      <vt:lpstr>Microsoft YaHei</vt:lpstr>
      <vt:lpstr>Microsoft YaHei</vt:lpstr>
      <vt:lpstr>ACGN-MiaoGB-Flash</vt:lpstr>
      <vt:lpstr>Arial</vt:lpstr>
      <vt:lpstr>Calibri</vt:lpstr>
      <vt:lpstr>FUTURA MEDIUM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关于自动驾驶内容</vt:lpstr>
      <vt:lpstr>PowerPoint 演示文稿</vt:lpstr>
      <vt:lpstr>PowerPoint 演示文稿</vt:lpstr>
      <vt:lpstr>萝卜快跑出圈时间线</vt:lpstr>
      <vt:lpstr>新一代嘴王</vt:lpstr>
      <vt:lpstr>新一代嘴王</vt:lpstr>
      <vt:lpstr>怎么可以少得了华为嘴哥</vt:lpstr>
      <vt:lpstr>嘴王背后男人，始作俑者</vt:lpstr>
      <vt:lpstr>自动驾驶等级划分</vt:lpstr>
      <vt:lpstr>搞清楚概念哦</vt:lpstr>
      <vt:lpstr>搞清楚概念哦</vt:lpstr>
      <vt:lpstr>PowerPoint 演示文稿</vt:lpstr>
      <vt:lpstr>Apollo RT6：萝卜快跑使用的方案</vt:lpstr>
      <vt:lpstr>Apollo RT6：萝卜快跑使用的方案</vt:lpstr>
      <vt:lpstr>特斯拉 Model3 硬件</vt:lpstr>
      <vt:lpstr>特斯拉 Model3 硬件</vt:lpstr>
      <vt:lpstr>特斯拉 Model3 硬件</vt:lpstr>
      <vt:lpstr>特斯拉 Model3 硬件</vt:lpstr>
      <vt:lpstr>PowerPoint 演示文稿</vt:lpstr>
      <vt:lpstr>传统自动驾驶系统</vt:lpstr>
      <vt:lpstr>传统自动驾驶系统：级联式</vt:lpstr>
      <vt:lpstr>端到端方式</vt:lpstr>
      <vt:lpstr>级联方案与端到端方案对比</vt:lpstr>
      <vt:lpstr>PowerPoint 演示文稿</vt:lpstr>
      <vt:lpstr>百度 Apollo ADFM</vt:lpstr>
      <vt:lpstr>百度 Apollo ADFM</vt:lpstr>
      <vt:lpstr>百度 Apollo ADFM</vt:lpstr>
      <vt:lpstr>Tesla FSD</vt:lpstr>
      <vt:lpstr>PowerPoint 演示文稿</vt:lpstr>
      <vt:lpstr>PowerPoint 演示文稿</vt:lpstr>
      <vt:lpstr>百度 vs 特斯拉 &amp; 萝卜快跑 vs RobotTaxi</vt:lpstr>
      <vt:lpstr>PowerPoint 演示文稿</vt:lpstr>
      <vt:lpstr>谁在 All in，谁在观望</vt:lpstr>
      <vt:lpstr>思考点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12056</cp:revision>
  <cp:lastPrinted>2023-09-08T09:14:01Z</cp:lastPrinted>
  <dcterms:created xsi:type="dcterms:W3CDTF">2020-08-28T08:44:19Z</dcterms:created>
  <dcterms:modified xsi:type="dcterms:W3CDTF">2024-07-21T02:45:51Z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